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89" r:id="rId3"/>
    <p:sldId id="283" r:id="rId4"/>
    <p:sldId id="287" r:id="rId5"/>
    <p:sldId id="29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9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3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7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5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5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1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8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3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8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7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1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8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8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0350"/>
            <a:ext cx="3743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1600" b="1" i="1" dirty="0">
                <a:latin typeface="Tahoma" pitchFamily="34" charset="0"/>
              </a:rPr>
              <a:t>Қостанай облысы білім басқармасының «Қостанай қаласы білім  бөлімінің  № 17             жалпы білім беретін  мектебі»</a:t>
            </a:r>
            <a:r>
              <a:rPr lang="kk-KZ" sz="1400" b="1" dirty="0">
                <a:latin typeface="Tahoma" pitchFamily="34" charset="0"/>
              </a:rPr>
              <a:t> КММ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72113" y="247650"/>
            <a:ext cx="356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400" b="1" dirty="0">
                <a:latin typeface="Tahoma" pitchFamily="34" charset="0"/>
              </a:rPr>
              <a:t>КГУ</a:t>
            </a:r>
            <a:r>
              <a:rPr lang="kk-KZ" sz="1600" b="1" i="1" dirty="0">
                <a:latin typeface="Tahoma" pitchFamily="34" charset="0"/>
              </a:rPr>
              <a:t>«Общеобразовательная  школа № 17 отдела образования г. Костаная</a:t>
            </a:r>
            <a:r>
              <a:rPr lang="ru-RU" sz="1600" b="1" i="1" dirty="0">
                <a:latin typeface="Tahoma" pitchFamily="34" charset="0"/>
              </a:rPr>
              <a:t>» Управления образования </a:t>
            </a:r>
            <a:r>
              <a:rPr lang="ru-RU" sz="1600" b="1" i="1" dirty="0" err="1">
                <a:latin typeface="Tahoma" pitchFamily="34" charset="0"/>
              </a:rPr>
              <a:t>акимата</a:t>
            </a:r>
            <a:r>
              <a:rPr lang="ru-RU" sz="1600" b="1" i="1" dirty="0">
                <a:latin typeface="Tahoma" pitchFamily="34" charset="0"/>
              </a:rPr>
              <a:t> </a:t>
            </a:r>
            <a:r>
              <a:rPr lang="ru-RU" sz="1600" b="1" i="1" dirty="0" err="1">
                <a:latin typeface="Tahoma" pitchFamily="34" charset="0"/>
              </a:rPr>
              <a:t>Костанайской</a:t>
            </a:r>
            <a:r>
              <a:rPr lang="ru-RU" sz="1600" b="1" i="1" dirty="0">
                <a:latin typeface="Tahoma" pitchFamily="34" charset="0"/>
              </a:rPr>
              <a:t>  области</a:t>
            </a:r>
          </a:p>
        </p:txBody>
      </p:sp>
      <p:pic>
        <p:nvPicPr>
          <p:cNvPr id="3076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l="4465"/>
          <a:stretch>
            <a:fillRect/>
          </a:stretch>
        </p:blipFill>
        <p:spPr bwMode="auto">
          <a:xfrm>
            <a:off x="1500166" y="1857364"/>
            <a:ext cx="5886466" cy="375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Эмблема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88913"/>
            <a:ext cx="1616075" cy="165576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6462" y="5742432"/>
            <a:ext cx="6331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2025-2026 учебный год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223\Downloads\IMG-20201111-WA0034.jpg">
            <a:extLst>
              <a:ext uri="{FF2B5EF4-FFF2-40B4-BE49-F238E27FC236}">
                <a16:creationId xmlns:a16="http://schemas.microsoft.com/office/drawing/2014/main" id="{1562F4C1-652B-4265-A7F6-41273E50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64381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156450-110B-4C14-AEF0-D43253E9E8C3}"/>
              </a:ext>
            </a:extLst>
          </p:cNvPr>
          <p:cNvSpPr/>
          <p:nvPr/>
        </p:nvSpPr>
        <p:spPr>
          <a:xfrm>
            <a:off x="892908" y="47667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D12505-2ED0-456A-816A-3CCA994641E1}"/>
              </a:ext>
            </a:extLst>
          </p:cNvPr>
          <p:cNvSpPr/>
          <p:nvPr/>
        </p:nvSpPr>
        <p:spPr>
          <a:xfrm>
            <a:off x="820900" y="836712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обучающихся 11 (12) классов государственные выпускные экзамены – с 2 по 15 июня 2026 года.</a:t>
            </a:r>
          </a:p>
          <a:p>
            <a:pPr algn="just" hangingPunct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устный экзамен по истории Казахстана – 2 июня 2026 года; </a:t>
            </a:r>
          </a:p>
          <a:p>
            <a:pPr algn="just" hangingPunct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письменный экзамен по алгебре и началам анализа – 5 июня 2026 года; </a:t>
            </a:r>
          </a:p>
          <a:p>
            <a:pPr algn="just" hangingPunct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письменный экзамен по казахскому языку/русскому языку (язык обучения) – 9 июня 2026 года; </a:t>
            </a:r>
          </a:p>
          <a:p>
            <a:pPr algn="just" hangingPunct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письменный экзамен по предмету по выбору (физика, химия, биология, география, геометрия, всемирная история, основы права, литература (по языку обучения), язык (английский/французский/немецкий), информатика) – 12 июня 2026 года; </a:t>
            </a:r>
          </a:p>
          <a:p>
            <a:pPr algn="just" hangingPunct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письменный экзамен по казахскому языку и литературе в классах с русским языком обучения и по русскому языку и литературе в классах с казахским языком обучения – 15 июня 2026 года.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21BE19-5063-4D95-8EB9-73F5E6B0ED98}"/>
              </a:ext>
            </a:extLst>
          </p:cNvPr>
          <p:cNvSpPr/>
          <p:nvPr/>
        </p:nvSpPr>
        <p:spPr>
          <a:xfrm>
            <a:off x="827584" y="98072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9 (10) классов: </a:t>
            </a:r>
          </a:p>
          <a:p>
            <a:pPr algn="just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1)письменный экзамен по математике (алгебре) – 29 мая 2026 года; </a:t>
            </a:r>
          </a:p>
          <a:p>
            <a:pPr algn="just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письменный экзамен по предмету по выбору (физика, химия, биология, география, геометрия, история Казахстана, всемирная история, литература (по языку обучения), иностранный язык (английский/французский/немецкий), информатика) – 3 июня 2026 года; </a:t>
            </a:r>
          </a:p>
          <a:p>
            <a:pPr algn="just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письменный экзамен по казахскому языку/русскому языку (язык обучения) в форме эссе – 8 июня 2026 года; </a:t>
            </a:r>
          </a:p>
          <a:p>
            <a:pPr algn="just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письменный экзамен по казахскому языку и литературе в классах с русским языком обучения и письменный иностранный экзамен по русскому языку и литературе в классах с казахским языком обучения – 11 июня 2026 года;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A9A7BD-708E-4AC8-A86C-850BD4F13DC5}"/>
              </a:ext>
            </a:extLst>
          </p:cNvPr>
          <p:cNvSpPr/>
          <p:nvPr/>
        </p:nvSpPr>
        <p:spPr>
          <a:xfrm>
            <a:off x="827584" y="51305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выпускные экзамены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B61FE2-55B7-4D5C-BD60-23ADB6677E38}"/>
              </a:ext>
            </a:extLst>
          </p:cNvPr>
          <p:cNvSpPr/>
          <p:nvPr/>
        </p:nvSpPr>
        <p:spPr>
          <a:xfrm>
            <a:off x="464315" y="7647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знаку «АЛТЫН БЕЛГІ»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BB782-8DE1-4499-B365-F4D4DCE98FAA}"/>
              </a:ext>
            </a:extLst>
          </p:cNvPr>
          <p:cNvSpPr/>
          <p:nvPr/>
        </p:nvSpPr>
        <p:spPr>
          <a:xfrm>
            <a:off x="1043608" y="144384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11 (12) класса, получившим аттестат с отличием об основном среднем образовании, имеющим в соответствии с учебными программами основного, общего среднего образования или учебными программами автономная организация образования "Назарбаев Интеллектуальные школы" (далее – АОО "НИШ") годовые и итоговые оценки "5" по всем предметам в период учебы с 5 (6) по 11 (12) классы, четвертные оценки "5" по всем предметам в период учебы с 10 (11) по 11 (12) классы, прошедшим итоговую аттестацию по завершении общего среднего образования на оценку "5", выдается аттестат об общем среднем образовании "Алтын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соответствии с формой, утвержденной приказом № 39.</a:t>
            </a:r>
          </a:p>
        </p:txBody>
      </p:sp>
    </p:spTree>
    <p:extLst>
      <p:ext uri="{BB962C8B-B14F-4D97-AF65-F5344CB8AC3E}">
        <p14:creationId xmlns:p14="http://schemas.microsoft.com/office/powerpoint/2010/main" val="272732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B61FE2-55B7-4D5C-BD60-23ADB6677E38}"/>
              </a:ext>
            </a:extLst>
          </p:cNvPr>
          <p:cNvSpPr/>
          <p:nvPr/>
        </p:nvSpPr>
        <p:spPr>
          <a:xfrm>
            <a:off x="464314" y="473819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Освобождение от итоговой аттестации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BB782-8DE1-4499-B365-F4D4DCE98FAA}"/>
              </a:ext>
            </a:extLst>
          </p:cNvPr>
          <p:cNvSpPr/>
          <p:nvPr/>
        </p:nvSpPr>
        <p:spPr>
          <a:xfrm>
            <a:off x="1043608" y="1443841"/>
            <a:ext cx="7128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9 (10) и 11 (12) классов освобождаются от итоговой аттестации приказами руководителей управлений образования, обучающиеся республиканских школ – приказом Министра просвещения Республики Казахстан в следующих случаях: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по состоянию здоровья;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лица с инвалидностью первой и второй группы, в том числе с инвалидностью с детства, дети с инвалидностью;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участники летних учебно-тренировочных сборов, являющиеся кандидатами в сборную команду Республики Казахстан для участия в международных олимпиадах (соревнованиях);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смерти близких родственников. </a:t>
            </a:r>
          </a:p>
        </p:txBody>
      </p:sp>
    </p:spTree>
    <p:extLst>
      <p:ext uri="{BB962C8B-B14F-4D97-AF65-F5344CB8AC3E}">
        <p14:creationId xmlns:p14="http://schemas.microsoft.com/office/powerpoint/2010/main" val="21320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B61FE2-55B7-4D5C-BD60-23ADB6677E38}"/>
              </a:ext>
            </a:extLst>
          </p:cNvPr>
          <p:cNvSpPr/>
          <p:nvPr/>
        </p:nvSpPr>
        <p:spPr>
          <a:xfrm>
            <a:off x="464314" y="473819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Экзамен по «Казахскому языку», «Казахскому языку и литературе»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BB782-8DE1-4499-B365-F4D4DCE98FAA}"/>
              </a:ext>
            </a:extLst>
          </p:cNvPr>
          <p:cNvSpPr/>
          <p:nvPr/>
        </p:nvSpPr>
        <p:spPr>
          <a:xfrm>
            <a:off x="1007603" y="1028343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казахскому языку проводится с целью оценивания освоения обучающимися содержания программ по предмету "Казахский язык" в школах с казахским языком обучения и по предмету "Казахский язык и литература" в школах с неказахским языком обучения при завершении академического года на уровне основного среднего (5-8 классы), общего среднего (10 класс) образования в письменной и устной форме в соответствии с ГОСО (аудирование (слушание), говорение, чтение, письмо).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проведения экзамена определяется педагогическим советом организации образования, задания составляются педагогами с соблюдением принципов академической честности и утверждается администрацией организации образования.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Итоговая оценка по предметам "Казахский язык", "Казахский язык и литература" выставляется на основании результатов экзамена (по пятибалльной шкале) и годовой оценки (по пятибалльной шкале) в процентном соотношении 30 на 70. Округление итоговой оценки проводится к ближайшему целому.</a:t>
            </a:r>
          </a:p>
        </p:txBody>
      </p:sp>
    </p:spTree>
    <p:extLst>
      <p:ext uri="{BB962C8B-B14F-4D97-AF65-F5344CB8AC3E}">
        <p14:creationId xmlns:p14="http://schemas.microsoft.com/office/powerpoint/2010/main" val="1006167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1035</TotalTime>
  <Words>740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Garamond</vt:lpstr>
      <vt:lpstr>Tahoma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1223</cp:lastModifiedBy>
  <cp:revision>107</cp:revision>
  <dcterms:modified xsi:type="dcterms:W3CDTF">2026-03-10T06:28:07Z</dcterms:modified>
</cp:coreProperties>
</file>